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5" r:id="rId4"/>
    <p:sldId id="262" r:id="rId5"/>
    <p:sldId id="266" r:id="rId6"/>
    <p:sldId id="267" r:id="rId7"/>
    <p:sldId id="268" r:id="rId8"/>
    <p:sldId id="269" r:id="rId9"/>
    <p:sldId id="256" r:id="rId10"/>
    <p:sldId id="257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77F7662-09D1-4B35-9532-D9276D21795E}">
          <p14:sldIdLst>
            <p14:sldId id="261"/>
            <p14:sldId id="263"/>
            <p14:sldId id="265"/>
            <p14:sldId id="262"/>
            <p14:sldId id="266"/>
            <p14:sldId id="267"/>
            <p14:sldId id="268"/>
            <p14:sldId id="269"/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02" autoAdjust="0"/>
    <p:restoredTop sz="95748" autoAdjust="0"/>
  </p:normalViewPr>
  <p:slideViewPr>
    <p:cSldViewPr snapToGrid="0">
      <p:cViewPr varScale="1">
        <p:scale>
          <a:sx n="81" d="100"/>
          <a:sy n="81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97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8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4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9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5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76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6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36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F5D2-7766-452B-B15D-9FF0E6A3405D}" type="datetimeFigureOut">
              <a:rPr lang="zh-CN" altLang="en-US" smtClean="0"/>
              <a:t>2017/12/18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85811-7D70-4345-ABAC-1A494C62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5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Cross-Domain Image Translation Based on GAN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1800" dirty="0" smtClean="0"/>
              <a:t>Wu, 2017/12/19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50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20258" y="1373163"/>
            <a:ext cx="10867914" cy="5060781"/>
            <a:chOff x="501505" y="1088155"/>
            <a:chExt cx="10867914" cy="5060781"/>
          </a:xfrm>
        </p:grpSpPr>
        <p:grpSp>
          <p:nvGrpSpPr>
            <p:cNvPr id="27" name="组合 26"/>
            <p:cNvGrpSpPr/>
            <p:nvPr/>
          </p:nvGrpSpPr>
          <p:grpSpPr>
            <a:xfrm>
              <a:off x="501505" y="1088155"/>
              <a:ext cx="5754417" cy="3155990"/>
              <a:chOff x="510540" y="228301"/>
              <a:chExt cx="5754417" cy="315599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510540" y="228301"/>
                <a:ext cx="5667724" cy="1763426"/>
                <a:chOff x="2853690" y="2194261"/>
                <a:chExt cx="5667724" cy="1763426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0565" y="3243212"/>
                  <a:ext cx="5010849" cy="714475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3008" y="2340459"/>
                  <a:ext cx="3648584" cy="1000265"/>
                </a:xfrm>
                <a:prstGeom prst="rect">
                  <a:avLst/>
                </a:prstGeom>
              </p:spPr>
            </p:pic>
            <p:sp>
              <p:nvSpPr>
                <p:cNvPr id="6" name="矩形 5"/>
                <p:cNvSpPr/>
                <p:nvPr/>
              </p:nvSpPr>
              <p:spPr>
                <a:xfrm>
                  <a:off x="2853690" y="2194261"/>
                  <a:ext cx="169545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Identity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0540" y="2102684"/>
                <a:ext cx="5754417" cy="1281607"/>
                <a:chOff x="2956560" y="2571314"/>
                <a:chExt cx="5754417" cy="1281607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1022" y="3005078"/>
                  <a:ext cx="5229955" cy="847843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2956560" y="2571314"/>
                  <a:ext cx="228981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i="0" dirty="0" smtClean="0">
                      <a:solidFill>
                        <a:srgbClr val="000000"/>
                      </a:solidFill>
                      <a:effectLst/>
                      <a:latin typeface="NimbusRomNo9L-Medi"/>
                    </a:rPr>
                    <a:t>Attribute loss:</a:t>
                  </a:r>
                  <a:r>
                    <a:rPr lang="en-US" altLang="zh-CN" dirty="0" smtClean="0"/>
                    <a:t> </a:t>
                  </a:r>
                  <a:br>
                    <a:rPr lang="en-US" altLang="zh-CN" dirty="0" smtClean="0"/>
                  </a:br>
                  <a:endParaRPr lang="zh-CN" altLang="en-US" dirty="0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255922" y="1116526"/>
              <a:ext cx="5113497" cy="2414436"/>
              <a:chOff x="6717030" y="717113"/>
              <a:chExt cx="5113497" cy="241443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717030" y="717113"/>
                <a:ext cx="33870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Perceptual regularization: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7272" y="1153865"/>
                <a:ext cx="4086795" cy="419158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2579022"/>
                <a:ext cx="3934374" cy="55252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153" y="1584578"/>
                <a:ext cx="2905530" cy="847843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3286313" y="4788866"/>
              <a:ext cx="6285372" cy="1360070"/>
              <a:chOff x="2125203" y="4970264"/>
              <a:chExt cx="6285372" cy="13600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125203" y="4970264"/>
                <a:ext cx="1524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0094" y="5339596"/>
                <a:ext cx="5420481" cy="990738"/>
              </a:xfrm>
              <a:prstGeom prst="rect">
                <a:avLst/>
              </a:prstGeom>
            </p:spPr>
          </p:pic>
        </p:grpSp>
      </p:grp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6112" y="5569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 Transform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230629" y="2682428"/>
            <a:ext cx="7796656" cy="2011807"/>
            <a:chOff x="3569721" y="1227998"/>
            <a:chExt cx="7796656" cy="2011807"/>
          </a:xfrm>
        </p:grpSpPr>
        <p:grpSp>
          <p:nvGrpSpPr>
            <p:cNvPr id="12" name="组合 11"/>
            <p:cNvGrpSpPr/>
            <p:nvPr/>
          </p:nvGrpSpPr>
          <p:grpSpPr>
            <a:xfrm>
              <a:off x="3569721" y="1227998"/>
              <a:ext cx="5239481" cy="2011807"/>
              <a:chOff x="3819159" y="1223870"/>
              <a:chExt cx="5239481" cy="201180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1223870"/>
                <a:ext cx="5239481" cy="132416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159" y="2730782"/>
                <a:ext cx="2991267" cy="504895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9346412" y="1279137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Pixel loss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9426422" y="1928496"/>
              <a:ext cx="1939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0" dirty="0" smtClean="0">
                  <a:solidFill>
                    <a:srgbClr val="000000"/>
                  </a:solidFill>
                  <a:effectLst/>
                  <a:latin typeface="NimbusRomNo9L-Medi"/>
                </a:rPr>
                <a:t>Perceptual loss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13" idx="1"/>
            </p:cNvCxnSpPr>
            <p:nvPr/>
          </p:nvCxnSpPr>
          <p:spPr>
            <a:xfrm flipH="1">
              <a:off x="7829550" y="1463803"/>
              <a:ext cx="1516862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4" idx="1"/>
            </p:cNvCxnSpPr>
            <p:nvPr/>
          </p:nvCxnSpPr>
          <p:spPr>
            <a:xfrm flipH="1">
              <a:off x="8809202" y="2113162"/>
              <a:ext cx="617220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86938" y="32749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 Enhancement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87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039285" y="1893469"/>
            <a:ext cx="6345139" cy="3828983"/>
            <a:chOff x="1873031" y="1430331"/>
            <a:chExt cx="6345139" cy="3828983"/>
          </a:xfrm>
        </p:grpSpPr>
        <p:grpSp>
          <p:nvGrpSpPr>
            <p:cNvPr id="9" name="组合 8"/>
            <p:cNvGrpSpPr/>
            <p:nvPr/>
          </p:nvGrpSpPr>
          <p:grpSpPr>
            <a:xfrm>
              <a:off x="1873031" y="1430331"/>
              <a:ext cx="6242774" cy="3828983"/>
              <a:chOff x="1690151" y="127311"/>
              <a:chExt cx="6242774" cy="3828983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091" y="1401182"/>
                <a:ext cx="5087060" cy="77163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530487"/>
                <a:ext cx="4210638" cy="790685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690151" y="127311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Adaptive perceptual identity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601" y="3070345"/>
                <a:ext cx="5725324" cy="885949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1690151" y="2477189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1" i="0" dirty="0" smtClean="0">
                    <a:solidFill>
                      <a:srgbClr val="000000"/>
                    </a:solidFill>
                    <a:effectLst/>
                    <a:latin typeface="NimbusRomNo9L-Medi"/>
                  </a:rPr>
                  <a:t>Final loss:</a:t>
                </a:r>
                <a:r>
                  <a:rPr lang="en-US" altLang="zh-CN" dirty="0" smtClean="0"/>
                  <a:t> </a:t>
                </a:r>
                <a:br>
                  <a:rPr lang="en-US" altLang="zh-CN" dirty="0" smtClean="0"/>
                </a:br>
                <a:endParaRPr lang="zh-CN" altLang="en-US" dirty="0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7680960" y="4816339"/>
              <a:ext cx="537210" cy="442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56112" y="5569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DIAT-A Transform Network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8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48" y="20729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DTN Loss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63864" y="1494287"/>
            <a:ext cx="7335274" cy="5027705"/>
            <a:chOff x="1663864" y="1494287"/>
            <a:chExt cx="7335274" cy="5027705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3864" y="1494287"/>
              <a:ext cx="7335274" cy="4122704"/>
              <a:chOff x="1663864" y="1967955"/>
              <a:chExt cx="7335274" cy="41227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3864" y="1967955"/>
                <a:ext cx="7335274" cy="733527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1663865" y="2978750"/>
                <a:ext cx="4687992" cy="364058"/>
                <a:chOff x="1440244" y="3233008"/>
                <a:chExt cx="4661504" cy="362001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0244" y="3261588"/>
                  <a:ext cx="3105583" cy="304843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0851" y="3233008"/>
                  <a:ext cx="1590897" cy="362001"/>
                </a:xfrm>
                <a:prstGeom prst="rect">
                  <a:avLst/>
                </a:prstGeom>
              </p:spPr>
            </p:pic>
          </p:grp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3648818"/>
                <a:ext cx="5934903" cy="61921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4624733"/>
                <a:ext cx="3705742" cy="590632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049" y="5414290"/>
                <a:ext cx="2667372" cy="676369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049" y="5616991"/>
              <a:ext cx="5591955" cy="905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06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Cross-Domain </a:t>
            </a:r>
            <a:r>
              <a:rPr lang="en-US" altLang="zh-CN" dirty="0"/>
              <a:t>Image Translation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8" y="3091693"/>
            <a:ext cx="4906488" cy="1401854"/>
          </a:xfrm>
        </p:spPr>
      </p:pic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1"/>
          <a:stretch/>
        </p:blipFill>
        <p:spPr>
          <a:xfrm>
            <a:off x="6312724" y="1690688"/>
            <a:ext cx="4973782" cy="1266268"/>
          </a:xfrm>
          <a:prstGeom prst="rect">
            <a:avLst/>
          </a:prstGeom>
        </p:spPr>
      </p:pic>
      <p:pic>
        <p:nvPicPr>
          <p:cNvPr id="14" name="内容占位符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1" r="33287" b="12495"/>
          <a:stretch/>
        </p:blipFill>
        <p:spPr>
          <a:xfrm>
            <a:off x="6360224" y="4584451"/>
            <a:ext cx="2522519" cy="1266059"/>
          </a:xfrm>
          <a:prstGeom prst="rect">
            <a:avLst/>
          </a:prstGeom>
        </p:spPr>
      </p:pic>
      <p:sp>
        <p:nvSpPr>
          <p:cNvPr id="16" name="内容占位符 15"/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5186176" cy="4340333"/>
          </a:xfrm>
        </p:spPr>
        <p:txBody>
          <a:bodyPr/>
          <a:lstStyle/>
          <a:p>
            <a:r>
              <a:rPr lang="en-US" altLang="zh-CN" dirty="0" smtClean="0"/>
              <a:t>Domain: a set of images sharing the same attribute value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Examples</a:t>
            </a:r>
          </a:p>
          <a:p>
            <a:pPr lvl="1"/>
            <a:r>
              <a:rPr lang="en-US" altLang="zh-CN" dirty="0" smtClean="0"/>
              <a:t>Change facial expression</a:t>
            </a:r>
          </a:p>
          <a:p>
            <a:pPr lvl="1"/>
            <a:r>
              <a:rPr lang="en-US" altLang="zh-CN" dirty="0"/>
              <a:t>Age </a:t>
            </a:r>
            <a:r>
              <a:rPr lang="en-US" altLang="zh-CN" dirty="0" smtClean="0"/>
              <a:t>Progression</a:t>
            </a:r>
          </a:p>
          <a:p>
            <a:pPr lvl="1"/>
            <a:r>
              <a:rPr lang="en-US" altLang="zh-CN" dirty="0" smtClean="0"/>
              <a:t>Change seasons</a:t>
            </a:r>
          </a:p>
          <a:p>
            <a:pPr lvl="1"/>
            <a:r>
              <a:rPr lang="en-US" altLang="zh-CN" dirty="0" smtClean="0"/>
              <a:t>Change or remove some objects</a:t>
            </a:r>
          </a:p>
          <a:p>
            <a:pPr lvl="1"/>
            <a:r>
              <a:rPr lang="en-US" altLang="zh-CN" dirty="0"/>
              <a:t>Image Super-Resolution</a:t>
            </a:r>
            <a:endParaRPr lang="zh-CN" altLang="en-US" dirty="0"/>
          </a:p>
        </p:txBody>
      </p:sp>
      <p:pic>
        <p:nvPicPr>
          <p:cNvPr id="17" name="内容占位符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19" y="4584451"/>
            <a:ext cx="2344387" cy="13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01" y="1690688"/>
            <a:ext cx="4308933" cy="26276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Reason for using 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Difficulties of traditional methods</a:t>
            </a:r>
          </a:p>
          <a:p>
            <a:pPr lvl="1"/>
            <a:r>
              <a:rPr lang="en-US" altLang="zh-CN" dirty="0" smtClean="0"/>
              <a:t>How to design effective loss</a:t>
            </a:r>
          </a:p>
          <a:p>
            <a:pPr lvl="1"/>
            <a:r>
              <a:rPr lang="en-US" altLang="zh-CN" dirty="0" smtClean="0"/>
              <a:t>How to use unpaired data</a:t>
            </a:r>
            <a:endParaRPr lang="en-US" altLang="zh-CN" dirty="0"/>
          </a:p>
          <a:p>
            <a:r>
              <a:rPr lang="en-US" altLang="zh-CN" dirty="0" smtClean="0"/>
              <a:t>GAN’s advantages</a:t>
            </a:r>
          </a:p>
          <a:p>
            <a:pPr lvl="1"/>
            <a:r>
              <a:rPr lang="en-US" altLang="zh-CN" dirty="0" smtClean="0"/>
              <a:t>No need of the specific loss, but a high level goal</a:t>
            </a:r>
          </a:p>
          <a:p>
            <a:pPr lvl="1"/>
            <a:r>
              <a:rPr lang="en-US" altLang="zh-CN" dirty="0" smtClean="0"/>
              <a:t>Able to handle </a:t>
            </a:r>
            <a:r>
              <a:rPr lang="en-US" altLang="zh-CN" dirty="0"/>
              <a:t>unpaired </a:t>
            </a:r>
            <a:r>
              <a:rPr lang="en-US" altLang="zh-CN" dirty="0" smtClean="0"/>
              <a:t>data</a:t>
            </a:r>
            <a:endParaRPr lang="en-US" altLang="zh-CN" dirty="0"/>
          </a:p>
          <a:p>
            <a:r>
              <a:rPr lang="en-US" altLang="zh-CN" dirty="0" smtClean="0"/>
              <a:t>GAN’s disadvantages</a:t>
            </a:r>
          </a:p>
          <a:p>
            <a:pPr lvl="1"/>
            <a:r>
              <a:rPr lang="en-US" altLang="zh-CN" dirty="0" smtClean="0"/>
              <a:t>The Generator network often produce insensitive results</a:t>
            </a:r>
          </a:p>
          <a:p>
            <a:pPr lvl="1"/>
            <a:r>
              <a:rPr lang="en-US" altLang="zh-CN" dirty="0" smtClean="0"/>
              <a:t>Mode collapse: all inputs are mapped to the same output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8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today’s topic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579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Supervised, Paired Data</a:t>
            </a:r>
          </a:p>
          <a:p>
            <a:pPr lvl="1"/>
            <a:r>
              <a:rPr lang="en-US" altLang="zh-CN" dirty="0" smtClean="0"/>
              <a:t>Pix2pix</a:t>
            </a:r>
            <a:r>
              <a:rPr lang="en-US" altLang="zh-CN" dirty="0"/>
              <a:t>: Image-to-Image Translation with </a:t>
            </a:r>
            <a:r>
              <a:rPr lang="en-US" altLang="zh-CN" dirty="0" err="1" smtClean="0"/>
              <a:t>cGAN</a:t>
            </a:r>
            <a:endParaRPr lang="en-US" altLang="zh-CN" dirty="0"/>
          </a:p>
          <a:p>
            <a:pPr lvl="1"/>
            <a:r>
              <a:rPr lang="en-US" altLang="zh-CN" dirty="0"/>
              <a:t>SRGAN: Photo-Realistic Single Image Super-Resolution Using a </a:t>
            </a:r>
            <a:r>
              <a:rPr lang="en-US" altLang="zh-CN" dirty="0" smtClean="0"/>
              <a:t>GAN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Unsupervised, Unpaired </a:t>
            </a:r>
            <a:r>
              <a:rPr lang="en-US" altLang="zh-CN" dirty="0" smtClean="0"/>
              <a:t>Data</a:t>
            </a:r>
          </a:p>
          <a:p>
            <a:pPr lvl="1"/>
            <a:r>
              <a:rPr lang="en-US" altLang="zh-CN" dirty="0" smtClean="0"/>
              <a:t>DIAT</a:t>
            </a:r>
            <a:r>
              <a:rPr lang="en-US" altLang="zh-CN" dirty="0"/>
              <a:t>: Deep Identity-aware Transfer of Facial </a:t>
            </a:r>
            <a:r>
              <a:rPr lang="en-US" altLang="zh-CN" dirty="0" smtClean="0"/>
              <a:t>Attributes</a:t>
            </a:r>
          </a:p>
          <a:p>
            <a:pPr lvl="1"/>
            <a:r>
              <a:rPr lang="en-US" altLang="zh-CN" dirty="0"/>
              <a:t>DTN: Unsupervised Cross-Domain  Image Generation</a:t>
            </a:r>
          </a:p>
          <a:p>
            <a:pPr lvl="1"/>
            <a:r>
              <a:rPr lang="en-US" altLang="zh-CN" dirty="0" err="1" smtClean="0"/>
              <a:t>CycleGAN</a:t>
            </a:r>
            <a:r>
              <a:rPr lang="en-US" altLang="zh-CN" dirty="0" smtClean="0"/>
              <a:t>: </a:t>
            </a:r>
            <a:r>
              <a:rPr lang="en-US" altLang="zh-CN" dirty="0"/>
              <a:t>Unpaired Image-to-Image </a:t>
            </a:r>
            <a:r>
              <a:rPr lang="en-US" altLang="zh-CN" dirty="0"/>
              <a:t>Translation using </a:t>
            </a:r>
            <a:r>
              <a:rPr lang="en-US" altLang="zh-CN" dirty="0" smtClean="0"/>
              <a:t>Cycle-Consistent Adversarial Networks</a:t>
            </a:r>
          </a:p>
          <a:p>
            <a:pPr lvl="1"/>
            <a:r>
              <a:rPr lang="en-US" altLang="zh-CN" dirty="0" err="1" smtClean="0"/>
              <a:t>StarGAN</a:t>
            </a:r>
            <a:r>
              <a:rPr lang="en-US" altLang="zh-CN" dirty="0"/>
              <a:t>: Unified </a:t>
            </a:r>
            <a:r>
              <a:rPr lang="en-US" altLang="zh-CN" dirty="0" smtClean="0"/>
              <a:t>GAN for </a:t>
            </a:r>
            <a:r>
              <a:rPr lang="en-US" altLang="zh-CN" dirty="0"/>
              <a:t>Multi-Domain Image-to-Image Translation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0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13" y="1947816"/>
            <a:ext cx="10497787" cy="3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0" y="187732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StarGAN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575458" y="1703280"/>
            <a:ext cx="7934582" cy="4505423"/>
            <a:chOff x="1575458" y="1703280"/>
            <a:chExt cx="7934582" cy="4505423"/>
          </a:xfrm>
        </p:grpSpPr>
        <p:sp>
          <p:nvSpPr>
            <p:cNvPr id="4" name="矩形 3"/>
            <p:cNvSpPr/>
            <p:nvPr/>
          </p:nvSpPr>
          <p:spPr>
            <a:xfrm>
              <a:off x="1575458" y="17032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Adversarial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</a:t>
              </a:r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575459" y="276525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Domain Classification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575458" y="384616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Reconstruction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575458" y="4828109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Full Objective:</a:t>
              </a:r>
            </a:p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	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2153780"/>
              <a:ext cx="2991267" cy="42868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194" y="2196648"/>
              <a:ext cx="3010320" cy="342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3281310"/>
              <a:ext cx="3143689" cy="3905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2877" y="3236132"/>
              <a:ext cx="3677163" cy="48584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4270971"/>
              <a:ext cx="4010585" cy="46679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52" y="5289774"/>
              <a:ext cx="2715004" cy="45726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65" y="5808597"/>
              <a:ext cx="3801005" cy="4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7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Pix2pix Loss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645114" y="2228793"/>
            <a:ext cx="6096000" cy="3267809"/>
            <a:chOff x="2763867" y="1920034"/>
            <a:chExt cx="6096000" cy="32678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469" y="2603828"/>
              <a:ext cx="2305372" cy="29531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763867" y="423399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Final objective</a:t>
              </a:r>
              <a:r>
                <a:rPr lang="en-US" altLang="zh-CN" dirty="0">
                  <a:solidFill>
                    <a:srgbClr val="000000"/>
                  </a:solidFill>
                  <a:latin typeface="NimbusRomNo9L-Regu"/>
                </a:rPr>
                <a:t>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763867" y="192003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rgbClr val="000000"/>
                  </a:solidFill>
                  <a:latin typeface="NimbusRomNo9L-Regu"/>
                </a:rPr>
                <a:t>cGAN</a:t>
              </a:r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 Loss: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63867" y="3116670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NimbusRomNo9L-Regu"/>
                </a:rPr>
                <a:t>L1 Loss:</a:t>
              </a:r>
              <a:r>
                <a:rPr lang="en-US" altLang="zh-CN" dirty="0" smtClean="0"/>
                <a:t> 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2561671"/>
              <a:ext cx="2905530" cy="36200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3671661"/>
              <a:ext cx="2715004" cy="342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314" y="4759158"/>
              <a:ext cx="3724795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53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SRGAN Loss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440000" y="25470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NimbusRomNo9L-Medi"/>
              </a:rPr>
              <a:t>Full Objective:</a:t>
            </a:r>
            <a:r>
              <a:rPr lang="en-US" altLang="zh-CN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677471" y="1600459"/>
            <a:ext cx="11352990" cy="4162794"/>
            <a:chOff x="677471" y="1600459"/>
            <a:chExt cx="11352990" cy="41627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295" y="3140231"/>
              <a:ext cx="5487166" cy="102884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295" y="4345463"/>
              <a:ext cx="4353533" cy="124794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61" y="1926377"/>
              <a:ext cx="5229955" cy="95263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17" y="2762886"/>
              <a:ext cx="4829849" cy="14384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77304"/>
              <a:ext cx="3924848" cy="88594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677471" y="160045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Content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77471" y="455413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NimbusRomNo9L-Medi"/>
                </a:rPr>
                <a:t>Adversarial </a:t>
              </a:r>
              <a:r>
                <a:rPr lang="en-US" altLang="zh-CN" b="1" dirty="0" smtClean="0">
                  <a:solidFill>
                    <a:srgbClr val="000000"/>
                  </a:solidFill>
                  <a:latin typeface="NimbusRomNo9L-Medi"/>
                </a:rPr>
                <a:t>loss:</a:t>
              </a:r>
              <a:r>
                <a:rPr lang="en-US" altLang="zh-CN" dirty="0" smtClean="0"/>
                <a:t> </a:t>
              </a:r>
              <a:r>
                <a:rPr lang="en-US" altLang="zh-CN" dirty="0"/>
                <a:t/>
              </a:r>
              <a:br>
                <a:rPr lang="en-US" altLang="zh-CN" dirty="0"/>
              </a:b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03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83132" y="2615700"/>
            <a:ext cx="8773567" cy="1640884"/>
            <a:chOff x="734047" y="2530346"/>
            <a:chExt cx="8773567" cy="1640884"/>
          </a:xfrm>
        </p:grpSpPr>
        <p:grpSp>
          <p:nvGrpSpPr>
            <p:cNvPr id="9" name="组合 8"/>
            <p:cNvGrpSpPr/>
            <p:nvPr/>
          </p:nvGrpSpPr>
          <p:grpSpPr>
            <a:xfrm>
              <a:off x="734047" y="2530346"/>
              <a:ext cx="8284539" cy="498604"/>
              <a:chOff x="734047" y="2530346"/>
              <a:chExt cx="8284539" cy="49860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42" b="62346"/>
              <a:stretch/>
            </p:blipFill>
            <p:spPr>
              <a:xfrm>
                <a:off x="734047" y="2530346"/>
                <a:ext cx="4443743" cy="498604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55" t="38932" r="2738" b="36035"/>
              <a:stretch/>
            </p:blipFill>
            <p:spPr>
              <a:xfrm>
                <a:off x="5109211" y="2663190"/>
                <a:ext cx="2320290" cy="3314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42" t="63463" r="19260" b="7188"/>
              <a:stretch/>
            </p:blipFill>
            <p:spPr>
              <a:xfrm>
                <a:off x="7418385" y="2596768"/>
                <a:ext cx="1600201" cy="388620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1329213" y="3178217"/>
              <a:ext cx="8178401" cy="464879"/>
              <a:chOff x="380523" y="3867091"/>
              <a:chExt cx="8178401" cy="46487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15649" b="44547"/>
              <a:stretch/>
            </p:blipFill>
            <p:spPr>
              <a:xfrm>
                <a:off x="380523" y="3867091"/>
                <a:ext cx="4797268" cy="46487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8637" b="-1"/>
              <a:stretch/>
            </p:blipFill>
            <p:spPr>
              <a:xfrm>
                <a:off x="5177790" y="3889951"/>
                <a:ext cx="3381134" cy="430588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276673" y="3665956"/>
              <a:ext cx="7665075" cy="505274"/>
              <a:chOff x="820740" y="4662667"/>
              <a:chExt cx="7665075" cy="505274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5028"/>
              <a:stretch/>
            </p:blipFill>
            <p:spPr>
              <a:xfrm>
                <a:off x="820740" y="4662667"/>
                <a:ext cx="4515480" cy="492263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96" t="56249" b="-1"/>
              <a:stretch/>
            </p:blipFill>
            <p:spPr>
              <a:xfrm>
                <a:off x="5324790" y="4776159"/>
                <a:ext cx="3161025" cy="391782"/>
              </a:xfrm>
              <a:prstGeom prst="rect">
                <a:avLst/>
              </a:prstGeom>
            </p:spPr>
          </p:pic>
        </p:grpSp>
      </p:grpSp>
      <p:sp>
        <p:nvSpPr>
          <p:cNvPr id="15" name="标题 1"/>
          <p:cNvSpPr>
            <a:spLocks noGrp="1"/>
          </p:cNvSpPr>
          <p:nvPr/>
        </p:nvSpPr>
        <p:spPr>
          <a:xfrm>
            <a:off x="636320" y="2991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CycleGAN</a:t>
            </a:r>
            <a:r>
              <a:rPr lang="en-US" altLang="zh-CN" dirty="0" smtClean="0"/>
              <a:t>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71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232</Words>
  <Application>Microsoft Office PowerPoint</Application>
  <PresentationFormat>宽屏</PresentationFormat>
  <Paragraphs>59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NimbusRomNo9L-Medi</vt:lpstr>
      <vt:lpstr>NimbusRomNo9L-Regu</vt:lpstr>
      <vt:lpstr>宋体</vt:lpstr>
      <vt:lpstr>Arial</vt:lpstr>
      <vt:lpstr>Calibri</vt:lpstr>
      <vt:lpstr>Calibri Light</vt:lpstr>
      <vt:lpstr>Office 主题</vt:lpstr>
      <vt:lpstr>Cross-Domain Image Translation Based on GAN</vt:lpstr>
      <vt:lpstr>Cross-Domain Image Translation</vt:lpstr>
      <vt:lpstr>Reason for using GAN</vt:lpstr>
      <vt:lpstr>Overview of today’s topic</vt:lpstr>
      <vt:lpstr>Conclusion</vt:lpstr>
      <vt:lpstr>StarGAN Loss</vt:lpstr>
      <vt:lpstr>Pix2pix Loss</vt:lpstr>
      <vt:lpstr>SRGAN Loss</vt:lpstr>
      <vt:lpstr>PowerPoint 演示文稿</vt:lpstr>
      <vt:lpstr>DIAT Transform Network Loss</vt:lpstr>
      <vt:lpstr>DIAT Enhancement Network Loss</vt:lpstr>
      <vt:lpstr>DIAT-A Transform Network Loss</vt:lpstr>
      <vt:lpstr>DTN Loss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duocai wu</dc:creator>
  <cp:lastModifiedBy>duocai wu</cp:lastModifiedBy>
  <cp:revision>109</cp:revision>
  <dcterms:created xsi:type="dcterms:W3CDTF">2017-12-16T09:02:10Z</dcterms:created>
  <dcterms:modified xsi:type="dcterms:W3CDTF">2017-12-18T07:36:08Z</dcterms:modified>
</cp:coreProperties>
</file>